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75" r:id="rId3"/>
    <p:sldId id="276" r:id="rId4"/>
    <p:sldId id="318" r:id="rId5"/>
    <p:sldId id="286" r:id="rId6"/>
    <p:sldId id="287" r:id="rId7"/>
    <p:sldId id="288" r:id="rId8"/>
    <p:sldId id="289" r:id="rId9"/>
    <p:sldId id="290" r:id="rId10"/>
    <p:sldId id="299" r:id="rId11"/>
    <p:sldId id="278" r:id="rId12"/>
    <p:sldId id="279" r:id="rId13"/>
    <p:sldId id="322" r:id="rId14"/>
    <p:sldId id="264" r:id="rId15"/>
    <p:sldId id="306" r:id="rId16"/>
    <p:sldId id="265" r:id="rId17"/>
    <p:sldId id="266" r:id="rId18"/>
    <p:sldId id="267" r:id="rId19"/>
    <p:sldId id="291" r:id="rId20"/>
    <p:sldId id="317" r:id="rId21"/>
    <p:sldId id="320" r:id="rId22"/>
    <p:sldId id="319" r:id="rId23"/>
    <p:sldId id="268" r:id="rId24"/>
    <p:sldId id="269" r:id="rId25"/>
    <p:sldId id="292" r:id="rId26"/>
    <p:sldId id="293" r:id="rId27"/>
    <p:sldId id="301" r:id="rId28"/>
    <p:sldId id="294" r:id="rId29"/>
    <p:sldId id="295" r:id="rId30"/>
    <p:sldId id="312" r:id="rId31"/>
    <p:sldId id="297" r:id="rId32"/>
    <p:sldId id="298" r:id="rId33"/>
    <p:sldId id="302" r:id="rId34"/>
    <p:sldId id="303" r:id="rId35"/>
    <p:sldId id="304" r:id="rId36"/>
    <p:sldId id="305" r:id="rId37"/>
    <p:sldId id="308" r:id="rId38"/>
    <p:sldId id="309" r:id="rId39"/>
    <p:sldId id="310" r:id="rId40"/>
    <p:sldId id="311" r:id="rId41"/>
    <p:sldId id="313" r:id="rId42"/>
    <p:sldId id="314" r:id="rId43"/>
    <p:sldId id="315" r:id="rId44"/>
    <p:sldId id="316" r:id="rId45"/>
    <p:sldId id="323" r:id="rId46"/>
    <p:sldId id="321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0310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D2E2C4-3C39-48CB-AB49-99647CD69324}" type="doc">
      <dgm:prSet loTypeId="urn:microsoft.com/office/officeart/2005/8/layout/hierarchy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N"/>
        </a:p>
      </dgm:t>
    </dgm:pt>
    <dgm:pt modelId="{7C692C87-4585-46BD-8965-F6496EA25338}">
      <dgm:prSet phldrT="[Text]"/>
      <dgm:spPr/>
      <dgm:t>
        <a:bodyPr/>
        <a:lstStyle/>
        <a:p>
          <a:r>
            <a:rPr lang="en-US" dirty="0" smtClean="0"/>
            <a:t>PROCESSING</a:t>
          </a:r>
          <a:endParaRPr lang="en-IN" dirty="0"/>
        </a:p>
      </dgm:t>
    </dgm:pt>
    <dgm:pt modelId="{4D38EE8A-9089-462F-B9B3-664563659ACE}" type="parTrans" cxnId="{EE089FB6-8F3A-41BF-84AE-D7715CEB245A}">
      <dgm:prSet/>
      <dgm:spPr/>
      <dgm:t>
        <a:bodyPr/>
        <a:lstStyle/>
        <a:p>
          <a:endParaRPr lang="en-IN"/>
        </a:p>
      </dgm:t>
    </dgm:pt>
    <dgm:pt modelId="{2D146768-53BC-4C6B-840A-F8D9B1E8BFB4}" type="sibTrans" cxnId="{EE089FB6-8F3A-41BF-84AE-D7715CEB245A}">
      <dgm:prSet/>
      <dgm:spPr/>
      <dgm:t>
        <a:bodyPr/>
        <a:lstStyle/>
        <a:p>
          <a:endParaRPr lang="en-IN"/>
        </a:p>
      </dgm:t>
    </dgm:pt>
    <dgm:pt modelId="{3FB7397F-5884-45FC-951E-E3AE66FC0C7E}">
      <dgm:prSet phldrT="[Text]"/>
      <dgm:spPr/>
      <dgm:t>
        <a:bodyPr/>
        <a:lstStyle/>
        <a:p>
          <a:r>
            <a:rPr lang="en-US" dirty="0" smtClean="0"/>
            <a:t>Manual</a:t>
          </a:r>
          <a:endParaRPr lang="en-IN" dirty="0"/>
        </a:p>
      </dgm:t>
    </dgm:pt>
    <dgm:pt modelId="{9F528EE9-0862-4D21-B20C-465F0EC69287}" type="parTrans" cxnId="{2997CF0A-77C1-4F28-B538-1CF1C77A25EB}">
      <dgm:prSet/>
      <dgm:spPr/>
      <dgm:t>
        <a:bodyPr/>
        <a:lstStyle/>
        <a:p>
          <a:endParaRPr lang="en-IN"/>
        </a:p>
      </dgm:t>
    </dgm:pt>
    <dgm:pt modelId="{6F21E3A7-2E2D-4101-A2D2-FDA08138B105}" type="sibTrans" cxnId="{2997CF0A-77C1-4F28-B538-1CF1C77A25EB}">
      <dgm:prSet/>
      <dgm:spPr/>
      <dgm:t>
        <a:bodyPr/>
        <a:lstStyle/>
        <a:p>
          <a:endParaRPr lang="en-IN"/>
        </a:p>
      </dgm:t>
    </dgm:pt>
    <dgm:pt modelId="{1E288CF1-EDF1-45F1-8C93-32EE8A297BE2}">
      <dgm:prSet phldrT="[Text]"/>
      <dgm:spPr/>
      <dgm:t>
        <a:bodyPr/>
        <a:lstStyle/>
        <a:p>
          <a:r>
            <a:rPr lang="en-US" dirty="0" smtClean="0"/>
            <a:t>Automatic</a:t>
          </a:r>
          <a:endParaRPr lang="en-IN" dirty="0"/>
        </a:p>
      </dgm:t>
    </dgm:pt>
    <dgm:pt modelId="{FD7CA42A-1F2F-42F5-A5C6-862D72F23D7C}" type="parTrans" cxnId="{B43A5102-04E5-4260-85CD-CDFED73F64DC}">
      <dgm:prSet/>
      <dgm:spPr/>
      <dgm:t>
        <a:bodyPr/>
        <a:lstStyle/>
        <a:p>
          <a:endParaRPr lang="en-IN"/>
        </a:p>
      </dgm:t>
    </dgm:pt>
    <dgm:pt modelId="{EF048643-9AD9-402A-90D7-211DC465C54C}" type="sibTrans" cxnId="{B43A5102-04E5-4260-85CD-CDFED73F64DC}">
      <dgm:prSet/>
      <dgm:spPr/>
      <dgm:t>
        <a:bodyPr/>
        <a:lstStyle/>
        <a:p>
          <a:endParaRPr lang="en-IN"/>
        </a:p>
      </dgm:t>
    </dgm:pt>
    <dgm:pt modelId="{9DF2F7D6-C419-4853-A6BD-95BEC78484F6}" type="pres">
      <dgm:prSet presAssocID="{D7D2E2C4-3C39-48CB-AB49-99647CD6932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FC646F9F-2AAF-4BB3-B4BA-70BA60335571}" type="pres">
      <dgm:prSet presAssocID="{7C692C87-4585-46BD-8965-F6496EA25338}" presName="hierRoot1" presStyleCnt="0"/>
      <dgm:spPr/>
    </dgm:pt>
    <dgm:pt modelId="{2CA6A466-7CE1-424C-B301-B42E79990C25}" type="pres">
      <dgm:prSet presAssocID="{7C692C87-4585-46BD-8965-F6496EA25338}" presName="composite" presStyleCnt="0"/>
      <dgm:spPr/>
    </dgm:pt>
    <dgm:pt modelId="{A1764DCA-568D-402D-B43E-99C23E31D553}" type="pres">
      <dgm:prSet presAssocID="{7C692C87-4585-46BD-8965-F6496EA25338}" presName="background" presStyleLbl="node0" presStyleIdx="0" presStyleCnt="1"/>
      <dgm:spPr/>
    </dgm:pt>
    <dgm:pt modelId="{F31D09C1-F1A9-4AB6-804A-9A66AA217596}" type="pres">
      <dgm:prSet presAssocID="{7C692C87-4585-46BD-8965-F6496EA25338}" presName="text" presStyleLbl="fgAcc0" presStyleIdx="0" presStyleCnt="1" custScaleX="205247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E608B10-A260-401A-BE2D-C8D2E232D8FA}" type="pres">
      <dgm:prSet presAssocID="{7C692C87-4585-46BD-8965-F6496EA25338}" presName="hierChild2" presStyleCnt="0"/>
      <dgm:spPr/>
    </dgm:pt>
    <dgm:pt modelId="{69650421-FABD-4D5F-B196-A4E447DCDF04}" type="pres">
      <dgm:prSet presAssocID="{9F528EE9-0862-4D21-B20C-465F0EC69287}" presName="Name10" presStyleLbl="parChTrans1D2" presStyleIdx="0" presStyleCnt="2"/>
      <dgm:spPr/>
      <dgm:t>
        <a:bodyPr/>
        <a:lstStyle/>
        <a:p>
          <a:endParaRPr lang="en-IN"/>
        </a:p>
      </dgm:t>
    </dgm:pt>
    <dgm:pt modelId="{74BD467A-1DC2-45D8-97CB-64AECF2F9D97}" type="pres">
      <dgm:prSet presAssocID="{3FB7397F-5884-45FC-951E-E3AE66FC0C7E}" presName="hierRoot2" presStyleCnt="0"/>
      <dgm:spPr/>
    </dgm:pt>
    <dgm:pt modelId="{CDCFC3DF-C57D-4189-AA56-9E028E666DD5}" type="pres">
      <dgm:prSet presAssocID="{3FB7397F-5884-45FC-951E-E3AE66FC0C7E}" presName="composite2" presStyleCnt="0"/>
      <dgm:spPr/>
    </dgm:pt>
    <dgm:pt modelId="{20609828-4C40-4C7D-86C2-B03A1CA55805}" type="pres">
      <dgm:prSet presAssocID="{3FB7397F-5884-45FC-951E-E3AE66FC0C7E}" presName="background2" presStyleLbl="node2" presStyleIdx="0" presStyleCnt="2"/>
      <dgm:spPr/>
    </dgm:pt>
    <dgm:pt modelId="{3B711CC8-2D7C-40AD-BB69-3657E39FB94D}" type="pres">
      <dgm:prSet presAssocID="{3FB7397F-5884-45FC-951E-E3AE66FC0C7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2951464F-5F8B-41F9-86C6-619EBECF81EC}" type="pres">
      <dgm:prSet presAssocID="{3FB7397F-5884-45FC-951E-E3AE66FC0C7E}" presName="hierChild3" presStyleCnt="0"/>
      <dgm:spPr/>
    </dgm:pt>
    <dgm:pt modelId="{9C01558F-8F35-422E-88CF-BCE70AAC3C8B}" type="pres">
      <dgm:prSet presAssocID="{FD7CA42A-1F2F-42F5-A5C6-862D72F23D7C}" presName="Name10" presStyleLbl="parChTrans1D2" presStyleIdx="1" presStyleCnt="2"/>
      <dgm:spPr/>
      <dgm:t>
        <a:bodyPr/>
        <a:lstStyle/>
        <a:p>
          <a:endParaRPr lang="en-IN"/>
        </a:p>
      </dgm:t>
    </dgm:pt>
    <dgm:pt modelId="{447113D3-395D-4496-BD2D-52512EBDB770}" type="pres">
      <dgm:prSet presAssocID="{1E288CF1-EDF1-45F1-8C93-32EE8A297BE2}" presName="hierRoot2" presStyleCnt="0"/>
      <dgm:spPr/>
    </dgm:pt>
    <dgm:pt modelId="{E13E5555-1087-4046-AB2F-F28A39EEF7A7}" type="pres">
      <dgm:prSet presAssocID="{1E288CF1-EDF1-45F1-8C93-32EE8A297BE2}" presName="composite2" presStyleCnt="0"/>
      <dgm:spPr/>
    </dgm:pt>
    <dgm:pt modelId="{5234EAF3-F2BE-4807-AAC5-2CAE721D1FB5}" type="pres">
      <dgm:prSet presAssocID="{1E288CF1-EDF1-45F1-8C93-32EE8A297BE2}" presName="background2" presStyleLbl="node2" presStyleIdx="1" presStyleCnt="2"/>
      <dgm:spPr/>
    </dgm:pt>
    <dgm:pt modelId="{9FE58FE0-BB04-4F2D-9795-F43C4D9A33CF}" type="pres">
      <dgm:prSet presAssocID="{1E288CF1-EDF1-45F1-8C93-32EE8A297BE2}" presName="text2" presStyleLbl="fgAcc2" presStyleIdx="1" presStyleCnt="2" custScaleX="133438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78929E9E-99F1-4813-8B9D-CD61E7E06090}" type="pres">
      <dgm:prSet presAssocID="{1E288CF1-EDF1-45F1-8C93-32EE8A297BE2}" presName="hierChild3" presStyleCnt="0"/>
      <dgm:spPr/>
    </dgm:pt>
  </dgm:ptLst>
  <dgm:cxnLst>
    <dgm:cxn modelId="{2997CF0A-77C1-4F28-B538-1CF1C77A25EB}" srcId="{7C692C87-4585-46BD-8965-F6496EA25338}" destId="{3FB7397F-5884-45FC-951E-E3AE66FC0C7E}" srcOrd="0" destOrd="0" parTransId="{9F528EE9-0862-4D21-B20C-465F0EC69287}" sibTransId="{6F21E3A7-2E2D-4101-A2D2-FDA08138B105}"/>
    <dgm:cxn modelId="{91692443-6321-4205-80BD-F0B933EED128}" type="presOf" srcId="{3FB7397F-5884-45FC-951E-E3AE66FC0C7E}" destId="{3B711CC8-2D7C-40AD-BB69-3657E39FB94D}" srcOrd="0" destOrd="0" presId="urn:microsoft.com/office/officeart/2005/8/layout/hierarchy1"/>
    <dgm:cxn modelId="{0EED1702-DF53-4CC1-89F0-862EBD0835B5}" type="presOf" srcId="{1E288CF1-EDF1-45F1-8C93-32EE8A297BE2}" destId="{9FE58FE0-BB04-4F2D-9795-F43C4D9A33CF}" srcOrd="0" destOrd="0" presId="urn:microsoft.com/office/officeart/2005/8/layout/hierarchy1"/>
    <dgm:cxn modelId="{52F5CC2A-7B04-4AC1-9A36-96715D0E44F5}" type="presOf" srcId="{FD7CA42A-1F2F-42F5-A5C6-862D72F23D7C}" destId="{9C01558F-8F35-422E-88CF-BCE70AAC3C8B}" srcOrd="0" destOrd="0" presId="urn:microsoft.com/office/officeart/2005/8/layout/hierarchy1"/>
    <dgm:cxn modelId="{1877500A-345D-47EE-B49A-6E98979A05BA}" type="presOf" srcId="{9F528EE9-0862-4D21-B20C-465F0EC69287}" destId="{69650421-FABD-4D5F-B196-A4E447DCDF04}" srcOrd="0" destOrd="0" presId="urn:microsoft.com/office/officeart/2005/8/layout/hierarchy1"/>
    <dgm:cxn modelId="{890D2E7E-CCC1-4943-A2B1-9AA1CA3492C1}" type="presOf" srcId="{D7D2E2C4-3C39-48CB-AB49-99647CD69324}" destId="{9DF2F7D6-C419-4853-A6BD-95BEC78484F6}" srcOrd="0" destOrd="0" presId="urn:microsoft.com/office/officeart/2005/8/layout/hierarchy1"/>
    <dgm:cxn modelId="{FA66EAD1-78E6-49AE-8371-F7D2B15CBCE1}" type="presOf" srcId="{7C692C87-4585-46BD-8965-F6496EA25338}" destId="{F31D09C1-F1A9-4AB6-804A-9A66AA217596}" srcOrd="0" destOrd="0" presId="urn:microsoft.com/office/officeart/2005/8/layout/hierarchy1"/>
    <dgm:cxn modelId="{B43A5102-04E5-4260-85CD-CDFED73F64DC}" srcId="{7C692C87-4585-46BD-8965-F6496EA25338}" destId="{1E288CF1-EDF1-45F1-8C93-32EE8A297BE2}" srcOrd="1" destOrd="0" parTransId="{FD7CA42A-1F2F-42F5-A5C6-862D72F23D7C}" sibTransId="{EF048643-9AD9-402A-90D7-211DC465C54C}"/>
    <dgm:cxn modelId="{EE089FB6-8F3A-41BF-84AE-D7715CEB245A}" srcId="{D7D2E2C4-3C39-48CB-AB49-99647CD69324}" destId="{7C692C87-4585-46BD-8965-F6496EA25338}" srcOrd="0" destOrd="0" parTransId="{4D38EE8A-9089-462F-B9B3-664563659ACE}" sibTransId="{2D146768-53BC-4C6B-840A-F8D9B1E8BFB4}"/>
    <dgm:cxn modelId="{47164D4A-BC61-445C-BB61-3A67F0700C51}" type="presParOf" srcId="{9DF2F7D6-C419-4853-A6BD-95BEC78484F6}" destId="{FC646F9F-2AAF-4BB3-B4BA-70BA60335571}" srcOrd="0" destOrd="0" presId="urn:microsoft.com/office/officeart/2005/8/layout/hierarchy1"/>
    <dgm:cxn modelId="{817FAFD0-7851-4B25-BB35-0D7C5C5C7CF6}" type="presParOf" srcId="{FC646F9F-2AAF-4BB3-B4BA-70BA60335571}" destId="{2CA6A466-7CE1-424C-B301-B42E79990C25}" srcOrd="0" destOrd="0" presId="urn:microsoft.com/office/officeart/2005/8/layout/hierarchy1"/>
    <dgm:cxn modelId="{3E633C2E-91C2-432A-B6BC-A2A22B9E3E2A}" type="presParOf" srcId="{2CA6A466-7CE1-424C-B301-B42E79990C25}" destId="{A1764DCA-568D-402D-B43E-99C23E31D553}" srcOrd="0" destOrd="0" presId="urn:microsoft.com/office/officeart/2005/8/layout/hierarchy1"/>
    <dgm:cxn modelId="{9B5FE304-15D2-4DC3-A094-FEFA3731E7D6}" type="presParOf" srcId="{2CA6A466-7CE1-424C-B301-B42E79990C25}" destId="{F31D09C1-F1A9-4AB6-804A-9A66AA217596}" srcOrd="1" destOrd="0" presId="urn:microsoft.com/office/officeart/2005/8/layout/hierarchy1"/>
    <dgm:cxn modelId="{FA546B40-764A-4A3D-8559-94C8AB3AF5AF}" type="presParOf" srcId="{FC646F9F-2AAF-4BB3-B4BA-70BA60335571}" destId="{6E608B10-A260-401A-BE2D-C8D2E232D8FA}" srcOrd="1" destOrd="0" presId="urn:microsoft.com/office/officeart/2005/8/layout/hierarchy1"/>
    <dgm:cxn modelId="{623AAE81-F827-42A4-A60D-A96790929614}" type="presParOf" srcId="{6E608B10-A260-401A-BE2D-C8D2E232D8FA}" destId="{69650421-FABD-4D5F-B196-A4E447DCDF04}" srcOrd="0" destOrd="0" presId="urn:microsoft.com/office/officeart/2005/8/layout/hierarchy1"/>
    <dgm:cxn modelId="{58708165-A22B-4EA6-B455-B01990B751A2}" type="presParOf" srcId="{6E608B10-A260-401A-BE2D-C8D2E232D8FA}" destId="{74BD467A-1DC2-45D8-97CB-64AECF2F9D97}" srcOrd="1" destOrd="0" presId="urn:microsoft.com/office/officeart/2005/8/layout/hierarchy1"/>
    <dgm:cxn modelId="{AD5A8043-D470-4DEB-A36B-60082C0023EA}" type="presParOf" srcId="{74BD467A-1DC2-45D8-97CB-64AECF2F9D97}" destId="{CDCFC3DF-C57D-4189-AA56-9E028E666DD5}" srcOrd="0" destOrd="0" presId="urn:microsoft.com/office/officeart/2005/8/layout/hierarchy1"/>
    <dgm:cxn modelId="{DFA1C00A-1C09-4A8B-9CD3-8CF5B610DDB8}" type="presParOf" srcId="{CDCFC3DF-C57D-4189-AA56-9E028E666DD5}" destId="{20609828-4C40-4C7D-86C2-B03A1CA55805}" srcOrd="0" destOrd="0" presId="urn:microsoft.com/office/officeart/2005/8/layout/hierarchy1"/>
    <dgm:cxn modelId="{C77CBB2C-0E9C-4794-AA94-30DC0F627F9E}" type="presParOf" srcId="{CDCFC3DF-C57D-4189-AA56-9E028E666DD5}" destId="{3B711CC8-2D7C-40AD-BB69-3657E39FB94D}" srcOrd="1" destOrd="0" presId="urn:microsoft.com/office/officeart/2005/8/layout/hierarchy1"/>
    <dgm:cxn modelId="{B4CB04F7-DBE7-4F86-8FF6-EBFF96B1D0CF}" type="presParOf" srcId="{74BD467A-1DC2-45D8-97CB-64AECF2F9D97}" destId="{2951464F-5F8B-41F9-86C6-619EBECF81EC}" srcOrd="1" destOrd="0" presId="urn:microsoft.com/office/officeart/2005/8/layout/hierarchy1"/>
    <dgm:cxn modelId="{5EAD6C47-5171-48D4-A4E9-1FB68BA4247F}" type="presParOf" srcId="{6E608B10-A260-401A-BE2D-C8D2E232D8FA}" destId="{9C01558F-8F35-422E-88CF-BCE70AAC3C8B}" srcOrd="2" destOrd="0" presId="urn:microsoft.com/office/officeart/2005/8/layout/hierarchy1"/>
    <dgm:cxn modelId="{70DAD088-D5BB-4E6C-83CE-655A0D82BEE4}" type="presParOf" srcId="{6E608B10-A260-401A-BE2D-C8D2E232D8FA}" destId="{447113D3-395D-4496-BD2D-52512EBDB770}" srcOrd="3" destOrd="0" presId="urn:microsoft.com/office/officeart/2005/8/layout/hierarchy1"/>
    <dgm:cxn modelId="{228E75C2-1F07-4053-B29E-86BC2F442C52}" type="presParOf" srcId="{447113D3-395D-4496-BD2D-52512EBDB770}" destId="{E13E5555-1087-4046-AB2F-F28A39EEF7A7}" srcOrd="0" destOrd="0" presId="urn:microsoft.com/office/officeart/2005/8/layout/hierarchy1"/>
    <dgm:cxn modelId="{35EDF17D-997A-4088-9CEC-B200B1873CCC}" type="presParOf" srcId="{E13E5555-1087-4046-AB2F-F28A39EEF7A7}" destId="{5234EAF3-F2BE-4807-AAC5-2CAE721D1FB5}" srcOrd="0" destOrd="0" presId="urn:microsoft.com/office/officeart/2005/8/layout/hierarchy1"/>
    <dgm:cxn modelId="{DB4E68AB-4B38-404F-86EC-EEC5CE14AB99}" type="presParOf" srcId="{E13E5555-1087-4046-AB2F-F28A39EEF7A7}" destId="{9FE58FE0-BB04-4F2D-9795-F43C4D9A33CF}" srcOrd="1" destOrd="0" presId="urn:microsoft.com/office/officeart/2005/8/layout/hierarchy1"/>
    <dgm:cxn modelId="{098D6DF4-4E2B-4CE2-8B92-B92D41F587FB}" type="presParOf" srcId="{447113D3-395D-4496-BD2D-52512EBDB770}" destId="{78929E9E-99F1-4813-8B9D-CD61E7E0609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01558F-8F35-422E-88CF-BCE70AAC3C8B}">
      <dsp:nvSpPr>
        <dsp:cNvPr id="0" name=""/>
        <dsp:cNvSpPr/>
      </dsp:nvSpPr>
      <dsp:spPr>
        <a:xfrm>
          <a:off x="2629078" y="1307371"/>
          <a:ext cx="1255335" cy="597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128"/>
              </a:lnTo>
              <a:lnTo>
                <a:pt x="1255335" y="407128"/>
              </a:lnTo>
              <a:lnTo>
                <a:pt x="1255335" y="597425"/>
              </a:lnTo>
            </a:path>
          </a:pathLst>
        </a:custGeom>
        <a:noFill/>
        <a:ln w="400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50421-FABD-4D5F-B196-A4E447DCDF04}">
      <dsp:nvSpPr>
        <dsp:cNvPr id="0" name=""/>
        <dsp:cNvSpPr/>
      </dsp:nvSpPr>
      <dsp:spPr>
        <a:xfrm>
          <a:off x="1030303" y="1307371"/>
          <a:ext cx="1598774" cy="597425"/>
        </a:xfrm>
        <a:custGeom>
          <a:avLst/>
          <a:gdLst/>
          <a:ahLst/>
          <a:cxnLst/>
          <a:rect l="0" t="0" r="0" b="0"/>
          <a:pathLst>
            <a:path>
              <a:moveTo>
                <a:pt x="1598774" y="0"/>
              </a:moveTo>
              <a:lnTo>
                <a:pt x="1598774" y="407128"/>
              </a:lnTo>
              <a:lnTo>
                <a:pt x="0" y="407128"/>
              </a:lnTo>
              <a:lnTo>
                <a:pt x="0" y="597425"/>
              </a:lnTo>
            </a:path>
          </a:pathLst>
        </a:custGeom>
        <a:noFill/>
        <a:ln w="400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764DCA-568D-402D-B43E-99C23E31D553}">
      <dsp:nvSpPr>
        <dsp:cNvPr id="0" name=""/>
        <dsp:cNvSpPr/>
      </dsp:nvSpPr>
      <dsp:spPr>
        <a:xfrm>
          <a:off x="521001" y="2964"/>
          <a:ext cx="4216153" cy="13044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1D09C1-F1A9-4AB6-804A-9A66AA217596}">
      <dsp:nvSpPr>
        <dsp:cNvPr id="0" name=""/>
        <dsp:cNvSpPr/>
      </dsp:nvSpPr>
      <dsp:spPr>
        <a:xfrm>
          <a:off x="749244" y="219794"/>
          <a:ext cx="4216153" cy="1304407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PROCESSING</a:t>
          </a:r>
          <a:endParaRPr lang="en-IN" sz="4000" kern="1200" dirty="0"/>
        </a:p>
      </dsp:txBody>
      <dsp:txXfrm>
        <a:off x="749244" y="219794"/>
        <a:ext cx="4216153" cy="1304407"/>
      </dsp:txXfrm>
    </dsp:sp>
    <dsp:sp modelId="{20609828-4C40-4C7D-86C2-B03A1CA55805}">
      <dsp:nvSpPr>
        <dsp:cNvPr id="0" name=""/>
        <dsp:cNvSpPr/>
      </dsp:nvSpPr>
      <dsp:spPr>
        <a:xfrm>
          <a:off x="3211" y="1904797"/>
          <a:ext cx="2054185" cy="13044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11CC8-2D7C-40AD-BB69-3657E39FB94D}">
      <dsp:nvSpPr>
        <dsp:cNvPr id="0" name=""/>
        <dsp:cNvSpPr/>
      </dsp:nvSpPr>
      <dsp:spPr>
        <a:xfrm>
          <a:off x="231454" y="2121628"/>
          <a:ext cx="2054185" cy="1304407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Manual</a:t>
          </a:r>
          <a:endParaRPr lang="en-IN" sz="4000" kern="1200" dirty="0"/>
        </a:p>
      </dsp:txBody>
      <dsp:txXfrm>
        <a:off x="231454" y="2121628"/>
        <a:ext cx="2054185" cy="1304407"/>
      </dsp:txXfrm>
    </dsp:sp>
    <dsp:sp modelId="{5234EAF3-F2BE-4807-AAC5-2CAE721D1FB5}">
      <dsp:nvSpPr>
        <dsp:cNvPr id="0" name=""/>
        <dsp:cNvSpPr/>
      </dsp:nvSpPr>
      <dsp:spPr>
        <a:xfrm>
          <a:off x="2513882" y="1904797"/>
          <a:ext cx="2741063" cy="13044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E58FE0-BB04-4F2D-9795-F43C4D9A33CF}">
      <dsp:nvSpPr>
        <dsp:cNvPr id="0" name=""/>
        <dsp:cNvSpPr/>
      </dsp:nvSpPr>
      <dsp:spPr>
        <a:xfrm>
          <a:off x="2742124" y="2121628"/>
          <a:ext cx="2741063" cy="1304407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Automatic</a:t>
          </a:r>
          <a:endParaRPr lang="en-IN" sz="4000" kern="1200" dirty="0"/>
        </a:p>
      </dsp:txBody>
      <dsp:txXfrm>
        <a:off x="2742124" y="2121628"/>
        <a:ext cx="2741063" cy="13044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0BE21-7417-4972-BF2F-2B125B371ABF}" type="datetimeFigureOut">
              <a:rPr lang="en-US" smtClean="0"/>
              <a:pPr/>
              <a:t>9/20/2010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48B9D-2284-432D-83C8-AE523BE6ACC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48B9D-2284-432D-83C8-AE523BE6ACC7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7526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atin typeface="Brush Script MT" pitchFamily="66" charset="0"/>
              </a:rPr>
              <a:t>RADIOGRAPHIC PROCESSING</a:t>
            </a:r>
            <a:endParaRPr lang="en-IN" sz="7200" b="1" dirty="0">
              <a:latin typeface="Brush Script MT" pitchFamily="66" charset="0"/>
            </a:endParaRPr>
          </a:p>
        </p:txBody>
      </p:sp>
      <p:pic>
        <p:nvPicPr>
          <p:cNvPr id="3" name="Picture 2" descr="IMG_19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2819400"/>
            <a:ext cx="4419600" cy="3314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3429000"/>
            <a:ext cx="40420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Dr.K.S.Saikrishna</a:t>
            </a:r>
            <a:endParaRPr lang="en-US" sz="4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G_19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3314700"/>
            <a:ext cx="3733800" cy="2800350"/>
          </a:xfrm>
        </p:spPr>
      </p:pic>
      <p:pic>
        <p:nvPicPr>
          <p:cNvPr id="7" name="Picture 6" descr="IMG_19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314700"/>
            <a:ext cx="3911600" cy="2933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2057399" y="5334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smtClean="0">
                <a:latin typeface="Bradley Hand ITC" pitchFamily="66" charset="0"/>
              </a:rPr>
              <a:t>DARK ROOM</a:t>
            </a:r>
            <a:endParaRPr lang="en-IN" sz="4400" u="sng" dirty="0">
              <a:latin typeface="Bradley Hand ITC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2476500" y="1562100"/>
            <a:ext cx="1295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886200" y="1295400"/>
            <a:ext cx="13716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324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Dry section: </a:t>
            </a:r>
          </a:p>
          <a:p>
            <a:pPr>
              <a:buNone/>
            </a:pPr>
            <a:r>
              <a:rPr lang="en-US" dirty="0" smtClean="0"/>
              <a:t>           - Dry bench preferably  3’ x 2’ dimensions.</a:t>
            </a:r>
          </a:p>
          <a:p>
            <a:pPr>
              <a:buNone/>
            </a:pPr>
            <a:r>
              <a:rPr lang="en-US" dirty="0" smtClean="0"/>
              <a:t>           - Height of 3 feet </a:t>
            </a:r>
          </a:p>
          <a:p>
            <a:pPr>
              <a:buNone/>
            </a:pPr>
            <a:r>
              <a:rPr lang="en-US" dirty="0" smtClean="0"/>
              <a:t>           - cupboard to store</a:t>
            </a:r>
          </a:p>
          <a:p>
            <a:pPr>
              <a:buNone/>
            </a:pPr>
            <a:r>
              <a:rPr lang="en-US" dirty="0" smtClean="0"/>
              <a:t>           - Top surface of bench wood &amp; heavy linoleum.</a:t>
            </a:r>
          </a:p>
          <a:p>
            <a:pPr>
              <a:buNone/>
            </a:pPr>
            <a:r>
              <a:rPr lang="en-US" dirty="0" smtClean="0"/>
              <a:t>           - Lead box</a:t>
            </a:r>
          </a:p>
          <a:p>
            <a:pPr>
              <a:buNone/>
            </a:pPr>
            <a:r>
              <a:rPr lang="en-US" dirty="0" smtClean="0"/>
              <a:t>           -  Safe light </a:t>
            </a:r>
          </a:p>
          <a:p>
            <a:pPr>
              <a:buNone/>
            </a:pPr>
            <a:r>
              <a:rPr lang="en-US" dirty="0" smtClean="0"/>
              <a:t>             </a:t>
            </a:r>
          </a:p>
          <a:p>
            <a:r>
              <a:rPr lang="en-US" dirty="0" smtClean="0"/>
              <a:t> Wet section :</a:t>
            </a:r>
          </a:p>
          <a:p>
            <a:pPr>
              <a:buNone/>
            </a:pPr>
            <a:r>
              <a:rPr lang="en-US" dirty="0" smtClean="0"/>
              <a:t>           - Sink to keep processing tanks</a:t>
            </a:r>
          </a:p>
          <a:p>
            <a:pPr>
              <a:buNone/>
            </a:pPr>
            <a:r>
              <a:rPr lang="en-US" dirty="0" smtClean="0"/>
              <a:t>           - China tiles &amp; safelight</a:t>
            </a:r>
          </a:p>
          <a:p>
            <a:pPr>
              <a:buNone/>
            </a:pPr>
            <a:r>
              <a:rPr lang="en-US" dirty="0" smtClean="0"/>
              <a:t>           - Viewer near the fixer for emergency</a:t>
            </a:r>
          </a:p>
          <a:p>
            <a:pPr>
              <a:buNone/>
            </a:pPr>
            <a:r>
              <a:rPr lang="en-US" dirty="0" smtClean="0"/>
              <a:t>           - Drying cabinet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324600"/>
          </a:xfrm>
        </p:spPr>
        <p:txBody>
          <a:bodyPr/>
          <a:lstStyle/>
          <a:p>
            <a:pPr>
              <a:buNone/>
            </a:pPr>
            <a:endParaRPr lang="en-IN" dirty="0" smtClean="0"/>
          </a:p>
          <a:p>
            <a:r>
              <a:rPr lang="en-IN" dirty="0" smtClean="0"/>
              <a:t> The safelight must be located no less than 4 feet from </a:t>
            </a:r>
          </a:p>
          <a:p>
            <a:pPr>
              <a:buNone/>
            </a:pPr>
            <a:r>
              <a:rPr lang="en-IN" dirty="0" smtClean="0"/>
              <a:t>  the work  surface  so  that  you  can  open  film</a:t>
            </a:r>
          </a:p>
          <a:p>
            <a:pPr>
              <a:buNone/>
            </a:pPr>
            <a:r>
              <a:rPr lang="en-IN" dirty="0" smtClean="0"/>
              <a:t>  packets  and process  films  safely. </a:t>
            </a:r>
          </a:p>
          <a:p>
            <a:pPr>
              <a:buNone/>
            </a:pPr>
            <a:r>
              <a:rPr lang="en-US" dirty="0" smtClean="0"/>
              <a:t>          - direct</a:t>
            </a:r>
          </a:p>
          <a:p>
            <a:pPr>
              <a:buNone/>
            </a:pPr>
            <a:r>
              <a:rPr lang="en-US" dirty="0" smtClean="0"/>
              <a:t>          - indirect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          &lt; 15 watts</a:t>
            </a:r>
            <a:endParaRPr lang="en-IN" dirty="0"/>
          </a:p>
        </p:txBody>
      </p:sp>
      <p:pic>
        <p:nvPicPr>
          <p:cNvPr id="4" name="Picture 6" descr="DA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819400"/>
            <a:ext cx="4038600" cy="3419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7467600" cy="6303336"/>
          </a:xfrm>
        </p:spPr>
        <p:txBody>
          <a:bodyPr/>
          <a:lstStyle/>
          <a:p>
            <a:r>
              <a:rPr lang="en-US" dirty="0" smtClean="0"/>
              <a:t>Dark room light proofing:</a:t>
            </a:r>
          </a:p>
          <a:p>
            <a:pPr>
              <a:buNone/>
            </a:pPr>
            <a:r>
              <a:rPr lang="en-US" dirty="0" smtClean="0"/>
              <a:t>              </a:t>
            </a:r>
          </a:p>
          <a:p>
            <a:pPr>
              <a:buNone/>
            </a:pPr>
            <a:r>
              <a:rPr lang="en-US" dirty="0" smtClean="0"/>
              <a:t>               -  locate light leaks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-  double door or revolving door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- sealing bottom of the door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- walls with light </a:t>
            </a:r>
            <a:r>
              <a:rPr lang="en-US" dirty="0" err="1" smtClean="0"/>
              <a:t>colour</a:t>
            </a:r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Processing tanks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9,13,22 liters capacity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Plastic or stainless steel , hypochlorite/bleaching powder.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4 tanks -------        Developer</a:t>
            </a:r>
          </a:p>
          <a:p>
            <a:pPr>
              <a:buNone/>
            </a:pPr>
            <a:r>
              <a:rPr lang="en-US" dirty="0" smtClean="0"/>
              <a:t>                                Rinser</a:t>
            </a:r>
          </a:p>
          <a:p>
            <a:pPr>
              <a:buNone/>
            </a:pPr>
            <a:r>
              <a:rPr lang="en-US" dirty="0" smtClean="0"/>
              <a:t>                                Fixer</a:t>
            </a:r>
          </a:p>
          <a:p>
            <a:pPr>
              <a:buNone/>
            </a:pPr>
            <a:r>
              <a:rPr lang="en-US" dirty="0" smtClean="0"/>
              <a:t>                                Washer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31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133600"/>
            <a:ext cx="3429000" cy="3429000"/>
          </a:xfrm>
        </p:spPr>
      </p:pic>
      <p:pic>
        <p:nvPicPr>
          <p:cNvPr id="5" name="Picture 4" descr="X-Ray-Film-Processing-Stainless-Steel-Tank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362200"/>
            <a:ext cx="3467878" cy="2832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1447800"/>
            <a:ext cx="1607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PLASTIC TANK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1371600"/>
            <a:ext cx="189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STAINLESS STEEL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324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Processing solutions: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</a:t>
            </a:r>
            <a:r>
              <a:rPr lang="en-US" b="1" i="1" u="sng" dirty="0" smtClean="0">
                <a:latin typeface="Algerian" pitchFamily="82" charset="0"/>
              </a:rPr>
              <a:t>DEVELOPER</a:t>
            </a:r>
            <a:r>
              <a:rPr lang="en-US" b="1" i="1" dirty="0" smtClean="0">
                <a:latin typeface="Algerian" pitchFamily="82" charset="0"/>
              </a:rPr>
              <a:t>   </a:t>
            </a:r>
            <a:r>
              <a:rPr lang="en-US" dirty="0" smtClean="0"/>
              <a:t>:   4 –5 minutes</a:t>
            </a:r>
          </a:p>
          <a:p>
            <a:pPr>
              <a:buNone/>
            </a:pPr>
            <a:r>
              <a:rPr lang="en-US" dirty="0" smtClean="0"/>
              <a:t>  Reduces silver halide crystals of the film to metallic silver to convert latent image to visible one.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Reducing agent   :  hydroquinone </a:t>
            </a:r>
          </a:p>
          <a:p>
            <a:pPr>
              <a:buNone/>
            </a:pPr>
            <a:r>
              <a:rPr lang="en-US" dirty="0" smtClean="0"/>
              <a:t>       Activator            :  Sodium carbonate </a:t>
            </a:r>
          </a:p>
          <a:p>
            <a:pPr>
              <a:buNone/>
            </a:pPr>
            <a:r>
              <a:rPr lang="en-US" dirty="0" smtClean="0"/>
              <a:t>       Restrainer          :  Potassium bromide</a:t>
            </a:r>
          </a:p>
          <a:p>
            <a:pPr>
              <a:buNone/>
            </a:pPr>
            <a:r>
              <a:rPr lang="en-US" dirty="0" smtClean="0"/>
              <a:t>       Preservative       :  sodium </a:t>
            </a:r>
            <a:r>
              <a:rPr lang="en-US" dirty="0" err="1" smtClean="0"/>
              <a:t>sulphide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Solvent               :  water</a:t>
            </a:r>
            <a:endParaRPr lang="en-IN" dirty="0"/>
          </a:p>
        </p:txBody>
      </p:sp>
      <p:pic>
        <p:nvPicPr>
          <p:cNvPr id="4" name="Picture 3" descr="IMG_19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315075" y="3590925"/>
            <a:ext cx="3124200" cy="234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324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b="1" u="sng" dirty="0" smtClean="0">
                <a:latin typeface="Algerian" pitchFamily="82" charset="0"/>
              </a:rPr>
              <a:t>Rinser</a:t>
            </a:r>
            <a:r>
              <a:rPr lang="en-US" b="1" dirty="0" smtClean="0">
                <a:latin typeface="Algerian" pitchFamily="82" charset="0"/>
              </a:rPr>
              <a:t> : </a:t>
            </a: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b="1" dirty="0" smtClean="0"/>
              <a:t>       </a:t>
            </a:r>
          </a:p>
          <a:p>
            <a:pPr>
              <a:buNone/>
            </a:pPr>
            <a:r>
              <a:rPr lang="en-US" b="1" dirty="0" smtClean="0"/>
              <a:t>    </a:t>
            </a:r>
            <a:r>
              <a:rPr lang="en-US" dirty="0" smtClean="0"/>
              <a:t>prevents over developing and forwarding of developer.</a:t>
            </a:r>
          </a:p>
          <a:p>
            <a:pPr>
              <a:buNone/>
            </a:pPr>
            <a:endParaRPr lang="en-US" b="1" dirty="0" smtClean="0">
              <a:latin typeface="Algerian" pitchFamily="82" charset="0"/>
            </a:endParaRPr>
          </a:p>
          <a:p>
            <a:pPr>
              <a:buNone/>
            </a:pPr>
            <a:r>
              <a:rPr lang="en-US" b="1" dirty="0" smtClean="0">
                <a:latin typeface="Algerian" pitchFamily="82" charset="0"/>
              </a:rPr>
              <a:t>     128 </a:t>
            </a:r>
            <a:r>
              <a:rPr lang="en-US" dirty="0" smtClean="0"/>
              <a:t>ml of glacial acetic acid in one </a:t>
            </a:r>
            <a:r>
              <a:rPr lang="en-US" dirty="0" err="1" smtClean="0"/>
              <a:t>litre</a:t>
            </a:r>
            <a:r>
              <a:rPr lang="en-US" dirty="0" smtClean="0"/>
              <a:t> of water.</a:t>
            </a:r>
          </a:p>
          <a:p>
            <a:pPr>
              <a:buNone/>
            </a:pPr>
            <a:endParaRPr lang="en-US" b="1" dirty="0" smtClean="0">
              <a:latin typeface="Algerian" pitchFamily="82" charset="0"/>
            </a:endParaRPr>
          </a:p>
          <a:p>
            <a:pPr>
              <a:buNone/>
            </a:pPr>
            <a:r>
              <a:rPr lang="en-US" b="1" dirty="0" smtClean="0">
                <a:latin typeface="Algerian" pitchFamily="82" charset="0"/>
              </a:rPr>
              <a:t>   </a:t>
            </a:r>
            <a:r>
              <a:rPr lang="en-US" dirty="0" smtClean="0"/>
              <a:t>  10-30 seconds by agitating film.</a:t>
            </a:r>
            <a:endParaRPr lang="en-IN" b="1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u="sng" dirty="0" smtClean="0">
                <a:latin typeface="Algerian" pitchFamily="82" charset="0"/>
              </a:rPr>
              <a:t>Fixer</a:t>
            </a:r>
            <a:r>
              <a:rPr lang="en-US" b="1" i="1" dirty="0" smtClean="0">
                <a:latin typeface="Algerian" pitchFamily="82" charset="0"/>
              </a:rPr>
              <a:t>:  </a:t>
            </a:r>
            <a:endParaRPr lang="en-US" dirty="0" smtClean="0"/>
          </a:p>
          <a:p>
            <a:pPr>
              <a:buNone/>
            </a:pPr>
            <a:r>
              <a:rPr lang="en-US" b="1" i="1" dirty="0" smtClean="0">
                <a:latin typeface="Algerian" pitchFamily="82" charset="0"/>
              </a:rPr>
              <a:t>        </a:t>
            </a:r>
            <a:r>
              <a:rPr lang="en-US" dirty="0" smtClean="0"/>
              <a:t>removal of unexposed silver crystal</a:t>
            </a:r>
          </a:p>
          <a:p>
            <a:pPr>
              <a:buNone/>
            </a:pPr>
            <a:r>
              <a:rPr lang="en-US" b="1" i="1" dirty="0" smtClean="0">
                <a:latin typeface="Algerian" pitchFamily="82" charset="0"/>
              </a:rPr>
              <a:t>   </a:t>
            </a:r>
            <a:r>
              <a:rPr lang="en-US" dirty="0" smtClean="0"/>
              <a:t>     stops development by neutralizing</a:t>
            </a:r>
          </a:p>
          <a:p>
            <a:pPr>
              <a:buNone/>
            </a:pPr>
            <a:r>
              <a:rPr lang="en-US" b="1" i="1" dirty="0" smtClean="0">
                <a:latin typeface="Algerian" pitchFamily="82" charset="0"/>
              </a:rPr>
              <a:t>       </a:t>
            </a:r>
            <a:r>
              <a:rPr lang="en-US" dirty="0" smtClean="0"/>
              <a:t> shrinks &amp; hardens the film emulsion.</a:t>
            </a:r>
          </a:p>
          <a:p>
            <a:pPr>
              <a:buNone/>
            </a:pPr>
            <a:endParaRPr lang="en-US" b="1" i="1" dirty="0" smtClean="0">
              <a:latin typeface="Algerian" pitchFamily="82" charset="0"/>
            </a:endParaRPr>
          </a:p>
          <a:p>
            <a:pPr>
              <a:buNone/>
            </a:pPr>
            <a:r>
              <a:rPr lang="en-US" b="1" i="1" dirty="0" smtClean="0">
                <a:latin typeface="Algerian" pitchFamily="82" charset="0"/>
              </a:rPr>
              <a:t>   </a:t>
            </a:r>
            <a:r>
              <a:rPr lang="en-US" b="1" dirty="0" smtClean="0"/>
              <a:t> fixing agent : </a:t>
            </a:r>
            <a:r>
              <a:rPr lang="en-US" b="1" dirty="0" smtClean="0">
                <a:solidFill>
                  <a:srgbClr val="FF0000"/>
                </a:solidFill>
              </a:rPr>
              <a:t>Sodium/ Ammonium </a:t>
            </a:r>
            <a:r>
              <a:rPr lang="en-US" b="1" dirty="0" err="1" smtClean="0">
                <a:solidFill>
                  <a:srgbClr val="FF0000"/>
                </a:solidFill>
              </a:rPr>
              <a:t>thio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                                     </a:t>
            </a:r>
            <a:r>
              <a:rPr lang="en-US" b="1" dirty="0" err="1" smtClean="0">
                <a:solidFill>
                  <a:srgbClr val="FF0000"/>
                </a:solidFill>
              </a:rPr>
              <a:t>sulphate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i="1" dirty="0" smtClean="0">
                <a:latin typeface="Algerian" pitchFamily="82" charset="0"/>
              </a:rPr>
              <a:t>    </a:t>
            </a:r>
            <a:r>
              <a:rPr lang="en-US" b="1" dirty="0" smtClean="0"/>
              <a:t>Acidifier      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Acetic acid /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sulphuric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acid</a:t>
            </a:r>
          </a:p>
          <a:p>
            <a:pPr>
              <a:buNone/>
            </a:pPr>
            <a:r>
              <a:rPr lang="en-US" b="1" i="1" dirty="0" smtClean="0">
                <a:latin typeface="Algerian" pitchFamily="82" charset="0"/>
              </a:rPr>
              <a:t>    </a:t>
            </a:r>
            <a:r>
              <a:rPr lang="en-US" b="1" dirty="0" smtClean="0"/>
              <a:t>Hardener     : </a:t>
            </a:r>
            <a:r>
              <a:rPr lang="en-US" b="1" dirty="0" smtClean="0">
                <a:solidFill>
                  <a:srgbClr val="20310D"/>
                </a:solidFill>
              </a:rPr>
              <a:t>Ammonium chloride/ Ammonium     </a:t>
            </a:r>
          </a:p>
          <a:p>
            <a:pPr>
              <a:buNone/>
            </a:pPr>
            <a:r>
              <a:rPr lang="en-US" b="1" dirty="0" smtClean="0">
                <a:solidFill>
                  <a:srgbClr val="20310D"/>
                </a:solidFill>
              </a:rPr>
              <a:t>                                                       </a:t>
            </a:r>
            <a:r>
              <a:rPr lang="en-US" b="1" dirty="0" err="1" smtClean="0">
                <a:solidFill>
                  <a:srgbClr val="20310D"/>
                </a:solidFill>
              </a:rPr>
              <a:t>sulphide</a:t>
            </a:r>
            <a:endParaRPr lang="en-US" b="1" dirty="0" smtClean="0">
              <a:solidFill>
                <a:srgbClr val="20310D"/>
              </a:solidFill>
            </a:endParaRPr>
          </a:p>
          <a:p>
            <a:pPr>
              <a:buNone/>
            </a:pPr>
            <a:r>
              <a:rPr lang="en-US" b="1" dirty="0" smtClean="0"/>
              <a:t>    Preservative : </a:t>
            </a:r>
            <a:r>
              <a:rPr lang="en-US" b="1" dirty="0" smtClean="0">
                <a:solidFill>
                  <a:srgbClr val="0000FF"/>
                </a:solidFill>
              </a:rPr>
              <a:t>Sodium </a:t>
            </a:r>
            <a:r>
              <a:rPr lang="en-US" b="1" dirty="0" err="1" smtClean="0">
                <a:solidFill>
                  <a:srgbClr val="0000FF"/>
                </a:solidFill>
              </a:rPr>
              <a:t>sulphite</a:t>
            </a:r>
            <a:endParaRPr lang="en-US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b="1" dirty="0" smtClean="0"/>
              <a:t>    Solvent         : Water</a:t>
            </a:r>
          </a:p>
          <a:p>
            <a:pPr>
              <a:buNone/>
            </a:pPr>
            <a:r>
              <a:rPr lang="en-US" b="1" i="1" dirty="0" smtClean="0">
                <a:latin typeface="Algerian" pitchFamily="82" charset="0"/>
              </a:rPr>
              <a:t>    </a:t>
            </a:r>
            <a:endParaRPr lang="en-IN" b="1" i="1" dirty="0">
              <a:latin typeface="Algerian" pitchFamily="82" charset="0"/>
            </a:endParaRPr>
          </a:p>
        </p:txBody>
      </p:sp>
      <p:pic>
        <p:nvPicPr>
          <p:cNvPr id="4" name="Picture 3" descr="IMG_19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546476" y="921124"/>
            <a:ext cx="3048000" cy="1662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Film processing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            </a:t>
            </a:r>
          </a:p>
          <a:p>
            <a:pPr>
              <a:buNone/>
            </a:pPr>
            <a:r>
              <a:rPr lang="en-US" dirty="0" smtClean="0"/>
              <a:t>               - Check the levels &amp; stir with </a:t>
            </a:r>
            <a:r>
              <a:rPr lang="en-US" smtClean="0"/>
              <a:t>separate paddles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-  Check temperatures</a:t>
            </a:r>
          </a:p>
          <a:p>
            <a:pPr>
              <a:buNone/>
            </a:pPr>
            <a:r>
              <a:rPr lang="en-US" dirty="0" smtClean="0"/>
              <a:t>               - selection of film hanger</a:t>
            </a:r>
          </a:p>
          <a:p>
            <a:pPr>
              <a:buNone/>
            </a:pPr>
            <a:r>
              <a:rPr lang="en-US" dirty="0" smtClean="0"/>
              <a:t>               - switch on safe light &amp; switch off white light</a:t>
            </a:r>
          </a:p>
          <a:p>
            <a:pPr>
              <a:buNone/>
            </a:pPr>
            <a:r>
              <a:rPr lang="en-US" dirty="0" smtClean="0"/>
              <a:t>               - open cassette on dry bench </a:t>
            </a:r>
          </a:p>
          <a:p>
            <a:pPr>
              <a:buNone/>
            </a:pPr>
            <a:r>
              <a:rPr lang="en-US" dirty="0" smtClean="0"/>
              <a:t>               - take out film by grasping at corner</a:t>
            </a:r>
          </a:p>
          <a:p>
            <a:pPr>
              <a:buNone/>
            </a:pPr>
            <a:r>
              <a:rPr lang="en-US" dirty="0" smtClean="0"/>
              <a:t>               - fix film in hanger  </a:t>
            </a:r>
          </a:p>
          <a:p>
            <a:pPr>
              <a:buNone/>
            </a:pPr>
            <a:r>
              <a:rPr lang="en-US" dirty="0" smtClean="0"/>
              <a:t>               - film in developer</a:t>
            </a:r>
          </a:p>
          <a:p>
            <a:pPr>
              <a:buNone/>
            </a:pPr>
            <a:r>
              <a:rPr lang="en-US" dirty="0" smtClean="0"/>
              <a:t>               - rinse</a:t>
            </a:r>
          </a:p>
          <a:p>
            <a:pPr>
              <a:buNone/>
            </a:pPr>
            <a:r>
              <a:rPr lang="en-US" dirty="0" smtClean="0"/>
              <a:t>               - transfer film to fixer</a:t>
            </a:r>
          </a:p>
          <a:p>
            <a:pPr>
              <a:buNone/>
            </a:pPr>
            <a:r>
              <a:rPr lang="en-US" dirty="0" smtClean="0"/>
              <a:t>               - wash film in running water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324600"/>
          </a:xfrm>
        </p:spPr>
        <p:txBody>
          <a:bodyPr/>
          <a:lstStyle/>
          <a:p>
            <a:r>
              <a:rPr lang="en-US" dirty="0" smtClean="0"/>
              <a:t> All the work will go in vain if processing is faulty.</a:t>
            </a:r>
          </a:p>
          <a:p>
            <a:endParaRPr lang="en-US" dirty="0" smtClean="0"/>
          </a:p>
          <a:p>
            <a:r>
              <a:rPr lang="en-US" dirty="0" smtClean="0"/>
              <a:t> Processing will be done in dark room.</a:t>
            </a:r>
          </a:p>
          <a:p>
            <a:endParaRPr lang="en-US" dirty="0" smtClean="0"/>
          </a:p>
          <a:p>
            <a:r>
              <a:rPr lang="en-US" dirty="0" smtClean="0"/>
              <a:t> Dark room errors may result in repeated radiographic examination.</a:t>
            </a:r>
          </a:p>
          <a:p>
            <a:pPr>
              <a:buNone/>
            </a:pPr>
            <a:r>
              <a:rPr lang="en-US" dirty="0" smtClean="0"/>
              <a:t>                 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676400" y="3124200"/>
          <a:ext cx="54864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3152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AUTOMATIC FILM PROCESSING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b="0" dirty="0" smtClean="0">
                <a:solidFill>
                  <a:schemeClr val="tx1"/>
                </a:solidFill>
              </a:rPr>
              <a:t>introduced in late 1950’s</a:t>
            </a:r>
            <a:endParaRPr lang="en-IN" sz="2700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437" y="1661319"/>
            <a:ext cx="6486525" cy="4743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7467600" cy="6227136"/>
          </a:xfrm>
        </p:spPr>
        <p:txBody>
          <a:bodyPr/>
          <a:lstStyle/>
          <a:p>
            <a:r>
              <a:rPr lang="en-US" dirty="0" smtClean="0"/>
              <a:t> used if flow of work is high</a:t>
            </a:r>
          </a:p>
          <a:p>
            <a:endParaRPr lang="en-US" dirty="0" smtClean="0"/>
          </a:p>
          <a:p>
            <a:r>
              <a:rPr lang="en-US" dirty="0" smtClean="0"/>
              <a:t> eliminate dark room errors</a:t>
            </a:r>
          </a:p>
          <a:p>
            <a:endParaRPr lang="en-US" dirty="0" smtClean="0"/>
          </a:p>
          <a:p>
            <a:r>
              <a:rPr lang="en-US" dirty="0" smtClean="0"/>
              <a:t> Better quality </a:t>
            </a:r>
          </a:p>
          <a:p>
            <a:endParaRPr lang="en-US" dirty="0" smtClean="0"/>
          </a:p>
          <a:p>
            <a:r>
              <a:rPr lang="en-US" dirty="0" smtClean="0"/>
              <a:t> Processing is very fast.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i="1" u="sng" dirty="0" smtClean="0"/>
              <a:t>Demerits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        - Expensive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    - Need large quantities of solutions and </a:t>
            </a:r>
            <a:r>
              <a:rPr lang="en-US" dirty="0" err="1" smtClean="0"/>
              <a:t>replenishers</a:t>
            </a:r>
            <a:r>
              <a:rPr lang="en-US" dirty="0" smtClean="0"/>
              <a:t>.</a:t>
            </a:r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4275_40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72050" cy="4762500"/>
          </a:xfrm>
        </p:spPr>
      </p:pic>
      <p:pic>
        <p:nvPicPr>
          <p:cNvPr id="5" name="Picture 4" descr="14275_41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0955" y="2743200"/>
            <a:ext cx="4653882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324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</a:t>
            </a:r>
            <a:r>
              <a:rPr lang="en-US" sz="4400" b="1" i="1" u="sng" dirty="0" smtClean="0"/>
              <a:t>Radiographic faults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en-US" sz="3200" b="1" i="1" u="sng" dirty="0" smtClean="0"/>
              <a:t>Dark radiograph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  Over exposure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   Short </a:t>
            </a:r>
            <a:r>
              <a:rPr lang="en-US" dirty="0" err="1" smtClean="0"/>
              <a:t>ffd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   Wrong screen film combination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   Over development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   Inadequate dilution of developer</a:t>
            </a:r>
            <a:endParaRPr lang="en-IN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066799"/>
            <a:ext cx="3200400" cy="487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324600"/>
          </a:xfrm>
        </p:spPr>
        <p:txBody>
          <a:bodyPr/>
          <a:lstStyle/>
          <a:p>
            <a:pPr>
              <a:buNone/>
            </a:pPr>
            <a:r>
              <a:rPr lang="en-US" sz="3200" b="1" i="1" u="sng" dirty="0" smtClean="0"/>
              <a:t>Light radiograph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        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under exposure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increased </a:t>
            </a:r>
            <a:r>
              <a:rPr lang="en-US" dirty="0" err="1" smtClean="0"/>
              <a:t>ffd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wrong screen film combination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under development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2 films in same cassette</a:t>
            </a: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2666" y="381000"/>
            <a:ext cx="388133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324600"/>
          </a:xfrm>
        </p:spPr>
        <p:txBody>
          <a:bodyPr/>
          <a:lstStyle/>
          <a:p>
            <a:pPr>
              <a:buNone/>
            </a:pPr>
            <a:r>
              <a:rPr lang="en-US" sz="3200" b="1" i="1" dirty="0" smtClean="0"/>
              <a:t> </a:t>
            </a:r>
            <a:r>
              <a:rPr lang="en-US" sz="3200" b="1" i="1" u="sng" dirty="0" smtClean="0"/>
              <a:t>Fog</a:t>
            </a:r>
            <a:r>
              <a:rPr lang="en-US" dirty="0" smtClean="0"/>
              <a:t>:   3 types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1. </a:t>
            </a:r>
            <a:r>
              <a:rPr lang="en-US" u="sng" dirty="0" smtClean="0"/>
              <a:t>radiation fog</a:t>
            </a:r>
            <a:r>
              <a:rPr lang="en-US" dirty="0" smtClean="0"/>
              <a:t> 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Exposure of film to radiation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   during storage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   during transport &amp; delivery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   during radiographic examination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   to scatter radiation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IN" dirty="0"/>
          </a:p>
        </p:txBody>
      </p:sp>
      <p:pic>
        <p:nvPicPr>
          <p:cNvPr id="5" name="Picture 4" descr="IMG_19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228600"/>
            <a:ext cx="322379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324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2. </a:t>
            </a:r>
            <a:r>
              <a:rPr lang="en-US" u="sng" dirty="0" smtClean="0"/>
              <a:t>Chemical fog</a:t>
            </a:r>
            <a:r>
              <a:rPr lang="en-US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overdevelopment of film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exhausted or contaminated developer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828800"/>
            <a:ext cx="3352800" cy="492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8991600" cy="6400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3. </a:t>
            </a:r>
            <a:r>
              <a:rPr lang="en-US" u="sng" dirty="0" smtClean="0"/>
              <a:t>Light fog</a:t>
            </a:r>
            <a:r>
              <a:rPr lang="en-US" dirty="0" smtClean="0"/>
              <a:t>: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 Light leakage into the dark room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 Light leakage thru cassette &amp; transfer box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 Light leakage  thru broken lead film storage box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 Faulty safe light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 Prolonged inspection during development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 Turning light on before proper fixation of the film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endParaRPr lang="en-IN" dirty="0" smtClean="0"/>
          </a:p>
          <a:p>
            <a:endParaRPr lang="en-IN" dirty="0"/>
          </a:p>
        </p:txBody>
      </p:sp>
      <p:pic>
        <p:nvPicPr>
          <p:cNvPr id="4" name="Picture 3" descr="light f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0250" y="3657600"/>
            <a:ext cx="333375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3246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4.</a:t>
            </a:r>
            <a:r>
              <a:rPr lang="en-US" b="1" u="sng" dirty="0" smtClean="0">
                <a:latin typeface="Arial" pitchFamily="34" charset="0"/>
                <a:cs typeface="Arial" pitchFamily="34" charset="0"/>
              </a:rPr>
              <a:t>Film Fog</a:t>
            </a:r>
            <a:r>
              <a:rPr lang="en-US" dirty="0" smtClean="0"/>
              <a:t>:</a:t>
            </a:r>
          </a:p>
          <a:p>
            <a:pPr>
              <a:buFont typeface="Trebuchet MS" pitchFamily="34" charset="0"/>
              <a:buChar char="◊"/>
            </a:pPr>
            <a:r>
              <a:rPr lang="en-US" dirty="0" smtClean="0"/>
              <a:t>   Expired or old film</a:t>
            </a:r>
          </a:p>
          <a:p>
            <a:pPr>
              <a:buFont typeface="Trebuchet MS" pitchFamily="34" charset="0"/>
              <a:buChar char="◊"/>
            </a:pPr>
            <a:r>
              <a:rPr lang="en-US" dirty="0" smtClean="0"/>
              <a:t>   Films stored under too high temperature / humidity</a:t>
            </a:r>
          </a:p>
          <a:p>
            <a:pPr>
              <a:buFont typeface="Trebuchet MS" pitchFamily="34" charset="0"/>
              <a:buChar char="◊"/>
            </a:pPr>
            <a:r>
              <a:rPr lang="en-US" dirty="0" smtClean="0"/>
              <a:t>   Presence  of ammonia or other fumes in processing room</a:t>
            </a:r>
          </a:p>
          <a:p>
            <a:pPr>
              <a:buFont typeface="Trebuchet MS" pitchFamily="34" charset="0"/>
              <a:buChar char="◊"/>
            </a:pPr>
            <a:r>
              <a:rPr lang="en-US" dirty="0" smtClean="0"/>
              <a:t>    Excessive pressure on film during storage or handling in dark room.</a:t>
            </a:r>
          </a:p>
          <a:p>
            <a:pPr>
              <a:buNone/>
            </a:pPr>
            <a:r>
              <a:rPr lang="en-IN" dirty="0" smtClean="0"/>
              <a:t>         </a:t>
            </a:r>
            <a:endParaRPr lang="en-IN" dirty="0"/>
          </a:p>
        </p:txBody>
      </p:sp>
      <p:pic>
        <p:nvPicPr>
          <p:cNvPr id="4" name="Picture 3" descr="film f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3124200"/>
            <a:ext cx="4724400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324600"/>
          </a:xfrm>
        </p:spPr>
        <p:txBody>
          <a:bodyPr/>
          <a:lstStyle/>
          <a:p>
            <a:pPr>
              <a:buNone/>
            </a:pPr>
            <a:r>
              <a:rPr lang="en-US" b="1" i="1" u="sng" dirty="0" smtClean="0"/>
              <a:t>Black spots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           2 films stuck together during fixation</a:t>
            </a:r>
          </a:p>
          <a:p>
            <a:r>
              <a:rPr lang="en-US" dirty="0" smtClean="0"/>
              <a:t>           Splash of developer on film during processing</a:t>
            </a:r>
          </a:p>
          <a:p>
            <a:r>
              <a:rPr lang="en-US" dirty="0" smtClean="0"/>
              <a:t>           Dust or liquid on the processed film </a:t>
            </a:r>
          </a:p>
          <a:p>
            <a:r>
              <a:rPr lang="en-US" dirty="0" smtClean="0"/>
              <a:t>           linear scratches on film</a:t>
            </a:r>
          </a:p>
          <a:p>
            <a:r>
              <a:rPr lang="en-US" dirty="0" smtClean="0"/>
              <a:t>            Light leak into storage box</a:t>
            </a:r>
          </a:p>
          <a:p>
            <a:r>
              <a:rPr lang="en-US" dirty="0" smtClean="0"/>
              <a:t>           Dropping of water droplets from hangers during   </a:t>
            </a:r>
          </a:p>
          <a:p>
            <a:pPr>
              <a:buNone/>
            </a:pPr>
            <a:r>
              <a:rPr lang="en-US" dirty="0" smtClean="0"/>
              <a:t>                      drying</a:t>
            </a:r>
          </a:p>
          <a:p>
            <a:r>
              <a:rPr lang="en-US" dirty="0" smtClean="0"/>
              <a:t>          Pressure or bending of film during processing</a:t>
            </a:r>
          </a:p>
          <a:p>
            <a:pPr>
              <a:buNone/>
            </a:pPr>
            <a:r>
              <a:rPr lang="en-US" dirty="0" smtClean="0"/>
              <a:t>         </a:t>
            </a:r>
          </a:p>
          <a:p>
            <a:pPr>
              <a:buNone/>
            </a:pPr>
            <a:r>
              <a:rPr lang="en-US" dirty="0" smtClean="0"/>
              <a:t>           </a:t>
            </a:r>
            <a:endParaRPr lang="en-IN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324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b="1" i="1" dirty="0" smtClean="0"/>
              <a:t>Dark room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              proper planning is important while constructing a dark room.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en-US" u="sng" dirty="0" smtClean="0"/>
              <a:t>Construction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             - sufficient space(&gt; 6 X 8 ft)</a:t>
            </a:r>
          </a:p>
          <a:p>
            <a:pPr>
              <a:buNone/>
            </a:pPr>
            <a:r>
              <a:rPr lang="en-US" dirty="0" smtClean="0"/>
              <a:t>              - near to X-ray examination room</a:t>
            </a:r>
          </a:p>
          <a:p>
            <a:pPr>
              <a:buNone/>
            </a:pPr>
            <a:r>
              <a:rPr lang="en-US" dirty="0" smtClean="0"/>
              <a:t>              - walls with concrete</a:t>
            </a:r>
          </a:p>
          <a:p>
            <a:pPr>
              <a:buNone/>
            </a:pPr>
            <a:r>
              <a:rPr lang="en-US" dirty="0" smtClean="0"/>
              <a:t>              - floor should be impervious  </a:t>
            </a:r>
            <a:r>
              <a:rPr lang="en-US" dirty="0" err="1" smtClean="0"/>
              <a:t>eg</a:t>
            </a:r>
            <a:r>
              <a:rPr lang="en-US" dirty="0" smtClean="0"/>
              <a:t>., linoleum</a:t>
            </a:r>
          </a:p>
          <a:p>
            <a:pPr>
              <a:buNone/>
            </a:pPr>
            <a:r>
              <a:rPr lang="en-US" dirty="0" smtClean="0"/>
              <a:t>              - sufficient running water</a:t>
            </a:r>
          </a:p>
          <a:p>
            <a:pPr>
              <a:buNone/>
            </a:pPr>
            <a:r>
              <a:rPr lang="en-US" dirty="0" smtClean="0"/>
              <a:t>              - light proof</a:t>
            </a:r>
          </a:p>
          <a:p>
            <a:pPr>
              <a:buNone/>
            </a:pPr>
            <a:r>
              <a:rPr lang="en-US" dirty="0" smtClean="0"/>
              <a:t>              - Entry through double doors</a:t>
            </a:r>
          </a:p>
          <a:p>
            <a:pPr>
              <a:buNone/>
            </a:pPr>
            <a:r>
              <a:rPr lang="en-US" dirty="0" smtClean="0"/>
              <a:t>              - No extreme temp. variations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IN" dirty="0"/>
          </a:p>
        </p:txBody>
      </p:sp>
      <p:pic>
        <p:nvPicPr>
          <p:cNvPr id="4" name="Content Placeholder 3" descr="IMG_19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680200" y="1320800"/>
            <a:ext cx="23368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ark spo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55564" y="304800"/>
            <a:ext cx="4613672" cy="6151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324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b="1" i="1" u="sng" dirty="0" smtClean="0"/>
              <a:t>white spots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  pitted screen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  dust with </a:t>
            </a:r>
            <a:r>
              <a:rPr lang="en-US" dirty="0" err="1" smtClean="0"/>
              <a:t>radioopaque</a:t>
            </a:r>
            <a:r>
              <a:rPr lang="en-US" dirty="0" smtClean="0"/>
              <a:t> base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   splash of water or fixer before processing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   </a:t>
            </a:r>
            <a:r>
              <a:rPr lang="en-US" dirty="0" err="1" smtClean="0"/>
              <a:t>airbells</a:t>
            </a:r>
            <a:r>
              <a:rPr lang="en-US" dirty="0" smtClean="0"/>
              <a:t> trapping during development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   scratches on emulsion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5" name="Picture 4" descr="white spot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3048000"/>
            <a:ext cx="2857500" cy="3810000"/>
          </a:xfrm>
          <a:prstGeom prst="rect">
            <a:avLst/>
          </a:prstGeom>
        </p:spPr>
      </p:pic>
      <p:pic>
        <p:nvPicPr>
          <p:cNvPr id="6" name="Picture 5" descr="white spo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657600"/>
            <a:ext cx="4292600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324600"/>
          </a:xfrm>
        </p:spPr>
        <p:txBody>
          <a:bodyPr/>
          <a:lstStyle/>
          <a:p>
            <a:pPr>
              <a:buNone/>
            </a:pPr>
            <a:r>
              <a:rPr lang="en-US" b="1" i="1" u="sng" dirty="0" smtClean="0"/>
              <a:t>Crescent shaped black marks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     sharp bending of the film before development</a:t>
            </a:r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IN" dirty="0"/>
          </a:p>
        </p:txBody>
      </p:sp>
      <p:pic>
        <p:nvPicPr>
          <p:cNvPr id="5" name="Picture 4" descr="crimp 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057400"/>
            <a:ext cx="6019800" cy="4096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324600"/>
          </a:xfrm>
        </p:spPr>
        <p:txBody>
          <a:bodyPr/>
          <a:lstStyle/>
          <a:p>
            <a:pPr>
              <a:buNone/>
            </a:pPr>
            <a:r>
              <a:rPr lang="en-US" b="1" i="1" u="sng" dirty="0" smtClean="0"/>
              <a:t>Black static marks:</a:t>
            </a:r>
          </a:p>
          <a:p>
            <a:pPr>
              <a:buNone/>
            </a:pPr>
            <a:endParaRPr lang="en-US" b="1" i="1" u="sng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      Marks develop due to static electricity discharge </a:t>
            </a:r>
          </a:p>
          <a:p>
            <a:pPr>
              <a:buNone/>
            </a:pPr>
            <a:r>
              <a:rPr lang="en-US" dirty="0" smtClean="0"/>
              <a:t>    as a result of improper handling during its removal from the box , loading or unloading of the cassette.</a:t>
            </a:r>
          </a:p>
          <a:p>
            <a:pPr>
              <a:buNone/>
            </a:pPr>
            <a:r>
              <a:rPr lang="en-US" dirty="0" smtClean="0"/>
              <a:t>    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     Low humidity in the room.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</a:t>
            </a:r>
            <a:endParaRPr lang="en-IN" dirty="0"/>
          </a:p>
        </p:txBody>
      </p:sp>
      <p:pic>
        <p:nvPicPr>
          <p:cNvPr id="5" name="Picture 4" descr="static strea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2860186"/>
            <a:ext cx="3213356" cy="3997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324600"/>
          </a:xfrm>
        </p:spPr>
        <p:txBody>
          <a:bodyPr/>
          <a:lstStyle/>
          <a:p>
            <a:pPr>
              <a:buNone/>
            </a:pPr>
            <a:r>
              <a:rPr lang="en-US" b="1" i="1" u="sng" dirty="0" smtClean="0"/>
              <a:t>Chemical streaks: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  Insufficient film agitation during processing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  Dirty film hangers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  Insufficient rinsing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  Running down of water drops on semi dried film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  water splashes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  Dirty water used for washing of film</a:t>
            </a:r>
            <a:endParaRPr lang="en-IN" dirty="0"/>
          </a:p>
        </p:txBody>
      </p:sp>
      <p:pic>
        <p:nvPicPr>
          <p:cNvPr id="5" name="Picture 4" descr="chemical strea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3134420"/>
            <a:ext cx="2514600" cy="3723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324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Mechanical streaks: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Dark scratches occur on film while loading or unloading the cassette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white scratches occur during processing when hanger of film scratches across the surface of another film.</a:t>
            </a:r>
            <a:endParaRPr lang="en-IN" dirty="0"/>
          </a:p>
        </p:txBody>
      </p:sp>
      <p:pic>
        <p:nvPicPr>
          <p:cNvPr id="4" name="Picture 3" descr="mechanical strea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3352800"/>
            <a:ext cx="449580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324600"/>
          </a:xfrm>
        </p:spPr>
        <p:txBody>
          <a:bodyPr/>
          <a:lstStyle/>
          <a:p>
            <a:pPr>
              <a:buNone/>
            </a:pPr>
            <a:r>
              <a:rPr lang="en-US" b="1" u="sng" dirty="0" smtClean="0"/>
              <a:t>Distorted / Blurred image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Blurred image  due to motion of patient , X-ray tube or cassette during exposure.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Distorted image due to poor film screen contact , improper centering of primary beam, central beam being not perpendicular to he cassette.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705600"/>
          </a:xfrm>
        </p:spPr>
        <p:txBody>
          <a:bodyPr/>
          <a:lstStyle/>
          <a:p>
            <a:pPr>
              <a:buNone/>
            </a:pPr>
            <a:r>
              <a:rPr lang="en-US" b="1" i="1" u="sng" dirty="0" smtClean="0"/>
              <a:t>Grid faults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  grid lines due to wrong focal film distance outside range of grid radius.</a:t>
            </a:r>
          </a:p>
          <a:p>
            <a:pPr>
              <a:buNone/>
            </a:pPr>
            <a:r>
              <a:rPr lang="en-US" dirty="0" smtClean="0"/>
              <a:t>   Grid lines on the film due to off centering from midline.</a:t>
            </a:r>
          </a:p>
          <a:p>
            <a:pPr>
              <a:buNone/>
            </a:pPr>
            <a:r>
              <a:rPr lang="en-US" dirty="0" smtClean="0"/>
              <a:t>    Central beam is not perpendicular to the grid</a:t>
            </a:r>
          </a:p>
          <a:p>
            <a:pPr>
              <a:buNone/>
            </a:pPr>
            <a:r>
              <a:rPr lang="en-US" dirty="0" smtClean="0"/>
              <a:t>    Grid lines on both edges of film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IN" dirty="0"/>
          </a:p>
        </p:txBody>
      </p:sp>
      <p:pic>
        <p:nvPicPr>
          <p:cNvPr id="4" name="Picture 3" descr="grid  li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3480074"/>
            <a:ext cx="5334000" cy="3377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705600"/>
          </a:xfrm>
        </p:spPr>
        <p:txBody>
          <a:bodyPr/>
          <a:lstStyle/>
          <a:p>
            <a:pPr>
              <a:buNone/>
            </a:pPr>
            <a:r>
              <a:rPr lang="en-US" b="1" i="1" u="sng" dirty="0" smtClean="0"/>
              <a:t>Frosty areas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Improper final washing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5" name="Picture 4" descr="frosty are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457200"/>
            <a:ext cx="3608253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705600"/>
          </a:xfrm>
        </p:spPr>
        <p:txBody>
          <a:bodyPr/>
          <a:lstStyle/>
          <a:p>
            <a:pPr>
              <a:buNone/>
            </a:pPr>
            <a:r>
              <a:rPr lang="en-US" b="1" i="1" u="sng" dirty="0" smtClean="0"/>
              <a:t>Yellow radiograph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Use of exhausted or diluted fixer</a:t>
            </a:r>
          </a:p>
          <a:p>
            <a:pPr>
              <a:buNone/>
            </a:pPr>
            <a:r>
              <a:rPr lang="en-US" dirty="0" smtClean="0"/>
              <a:t>       Insufficient fixations</a:t>
            </a:r>
            <a:endParaRPr lang="en-IN" dirty="0"/>
          </a:p>
        </p:txBody>
      </p:sp>
      <p:pic>
        <p:nvPicPr>
          <p:cNvPr id="4" name="Picture 3" descr="air bel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514600"/>
            <a:ext cx="7462459" cy="4114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9"/>
          <p:cNvSpPr txBox="1">
            <a:spLocks noChangeArrowheads="1"/>
          </p:cNvSpPr>
          <p:nvPr/>
        </p:nvSpPr>
        <p:spPr>
          <a:xfrm>
            <a:off x="228600" y="228600"/>
            <a:ext cx="7848600" cy="6629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Safelight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521208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number (as low as possible), distance from the table</a:t>
            </a:r>
          </a:p>
          <a:p>
            <a:pPr marL="521208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type and colours of filters</a:t>
            </a:r>
          </a:p>
          <a:p>
            <a:pPr marL="521208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bulb colour (red) or adapted to film </a:t>
            </a:r>
          </a:p>
          <a:p>
            <a:pPr marL="521208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power (&lt; 25 W)</a:t>
            </a:r>
          </a:p>
          <a:p>
            <a:pPr marL="521208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80000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External light tightness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Hygrometry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(30 - 60%)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Room temperature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&lt; </a:t>
            </a: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20°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Film storage conditions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705600"/>
          </a:xfrm>
        </p:spPr>
        <p:txBody>
          <a:bodyPr/>
          <a:lstStyle/>
          <a:p>
            <a:pPr>
              <a:buNone/>
            </a:pPr>
            <a:r>
              <a:rPr lang="en-US" b="1" i="1" u="sng" dirty="0" smtClean="0"/>
              <a:t>Brittleness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Excessive drying temperature or prolonged drying</a:t>
            </a:r>
          </a:p>
          <a:p>
            <a:pPr>
              <a:buNone/>
            </a:pPr>
            <a:r>
              <a:rPr lang="en-US" dirty="0" smtClean="0"/>
              <a:t>    time.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Excessive fixation.</a:t>
            </a:r>
          </a:p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5" name="Picture 4" descr="frill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2133600"/>
            <a:ext cx="4953000" cy="3398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705600"/>
          </a:xfrm>
        </p:spPr>
        <p:txBody>
          <a:bodyPr/>
          <a:lstStyle/>
          <a:p>
            <a:pPr>
              <a:buNone/>
            </a:pPr>
            <a:r>
              <a:rPr lang="en-US" b="1" i="1" u="sng" dirty="0" smtClean="0"/>
              <a:t>Finger marks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Handling of the film with dirty , greasy or contaminated hands.</a:t>
            </a:r>
            <a:endParaRPr lang="en-IN" dirty="0"/>
          </a:p>
        </p:txBody>
      </p:sp>
      <p:pic>
        <p:nvPicPr>
          <p:cNvPr id="4" name="Picture 3" descr="IMG_19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133600"/>
            <a:ext cx="7391400" cy="3925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705600"/>
          </a:xfrm>
        </p:spPr>
        <p:txBody>
          <a:bodyPr/>
          <a:lstStyle/>
          <a:p>
            <a:pPr>
              <a:buNone/>
            </a:pPr>
            <a:r>
              <a:rPr lang="en-US" b="1" i="1" u="sng" dirty="0" smtClean="0"/>
              <a:t>White horizontal area on top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Low level of developer in tank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5" name="Picture 4" descr="white line on t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905000"/>
            <a:ext cx="7162800" cy="4717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705600"/>
          </a:xfrm>
        </p:spPr>
        <p:txBody>
          <a:bodyPr/>
          <a:lstStyle/>
          <a:p>
            <a:pPr>
              <a:buNone/>
            </a:pPr>
            <a:r>
              <a:rPr lang="en-US" b="1" i="1" u="sng" dirty="0" smtClean="0"/>
              <a:t>Dark horizontal area on top of the film: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Low level of fixer in the tank.</a:t>
            </a:r>
            <a:endParaRPr lang="en-IN" dirty="0"/>
          </a:p>
        </p:txBody>
      </p:sp>
      <p:pic>
        <p:nvPicPr>
          <p:cNvPr id="5" name="Picture 4" descr="dark line on t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752600"/>
            <a:ext cx="3412764" cy="4831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477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b="1" i="1" u="sng" dirty="0" smtClean="0"/>
              <a:t>Frilling of gelatin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Use of excessive hot solutions for processing </a:t>
            </a:r>
            <a:endParaRPr lang="en-IN" dirty="0"/>
          </a:p>
        </p:txBody>
      </p:sp>
      <p:pic>
        <p:nvPicPr>
          <p:cNvPr id="4" name="Picture 3" descr="frill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057400"/>
            <a:ext cx="6525306" cy="4477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6629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Blank film: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Film not exposed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central beam not properly directed &amp; </a:t>
            </a:r>
            <a:r>
              <a:rPr lang="en-US" dirty="0" err="1" smtClean="0"/>
              <a:t>centred</a:t>
            </a:r>
            <a:r>
              <a:rPr lang="en-US" dirty="0" smtClean="0"/>
              <a:t> on </a:t>
            </a:r>
            <a:r>
              <a:rPr lang="en-US" smtClean="0"/>
              <a:t>the cassette.</a:t>
            </a:r>
            <a:endParaRPr lang="en-IN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References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A.p.singh</a:t>
            </a:r>
            <a:r>
              <a:rPr lang="en-US" dirty="0" smtClean="0"/>
              <a:t> veterinary surgery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Lavin Radiography in veterinary technology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May and baker radiographic manual 1966.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Sweeny , R.J. 1983 .Radiographic artifacts : their cause and control . J.B .Lippincott Co., New </a:t>
            </a:r>
            <a:r>
              <a:rPr lang="en-US" dirty="0" err="1" smtClean="0"/>
              <a:t>york</a:t>
            </a:r>
            <a:endParaRPr lang="en-US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DARKROOM ENTRANCE: REVOLVING DOOR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600200" y="2362200"/>
            <a:ext cx="5486400" cy="3124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1600200" y="3505200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2055" name="Oval 7"/>
          <p:cNvSpPr>
            <a:spLocks noChangeArrowheads="1"/>
          </p:cNvSpPr>
          <p:nvPr/>
        </p:nvSpPr>
        <p:spPr bwMode="auto">
          <a:xfrm>
            <a:off x="3657600" y="3048000"/>
            <a:ext cx="9906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3810000" y="32004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057" name="Oval 9"/>
          <p:cNvSpPr>
            <a:spLocks noChangeArrowheads="1"/>
          </p:cNvSpPr>
          <p:nvPr/>
        </p:nvSpPr>
        <p:spPr bwMode="auto">
          <a:xfrm>
            <a:off x="1981200" y="2895600"/>
            <a:ext cx="3810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-4.44444E-6 L 0.18333 -4.44444E-6 " pathEditMode="relative" ptsTypes="AA">
                                      <p:cBhvr>
                                        <p:cTn id="6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33 2.59259E-6 C 0.20798 0.00324 0.23281 0.00671 0.24687 0.0213 C 0.26093 0.03588 0.26805 0.06921 0.26736 0.08796 C 0.26666 0.10671 0.25416 0.12685 0.24236 0.13334 C 0.23055 0.13982 0.20868 0.13334 0.19687 0.12732 C 0.18507 0.1213 0.18628 0.08843 0.17187 0.09699 C 0.15746 0.10556 0.13402 0.14213 0.11059 0.17894 " pathEditMode="relative" ptsTypes="aaaaaaA">
                                      <p:cBhvr>
                                        <p:cTn id="10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animBg="1"/>
      <p:bldP spid="205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DARKROOM ENTRANCE:</a:t>
            </a:r>
            <a:br>
              <a:rPr lang="en-US" sz="4000"/>
            </a:br>
            <a:r>
              <a:rPr lang="en-US" sz="4000"/>
              <a:t>SINGLE DOOR</a:t>
            </a:r>
          </a:p>
        </p:txBody>
      </p:sp>
      <p:sp>
        <p:nvSpPr>
          <p:cNvPr id="108553" name="Rectangle 9"/>
          <p:cNvSpPr>
            <a:spLocks noChangeArrowheads="1"/>
          </p:cNvSpPr>
          <p:nvPr/>
        </p:nvSpPr>
        <p:spPr bwMode="auto">
          <a:xfrm>
            <a:off x="2514600" y="3276600"/>
            <a:ext cx="4343400" cy="2514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08554" name="Line 10"/>
          <p:cNvSpPr>
            <a:spLocks noChangeShapeType="1"/>
          </p:cNvSpPr>
          <p:nvPr/>
        </p:nvSpPr>
        <p:spPr bwMode="auto">
          <a:xfrm>
            <a:off x="3886200" y="3429000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08555" name="Rectangle 11"/>
          <p:cNvSpPr>
            <a:spLocks noChangeArrowheads="1"/>
          </p:cNvSpPr>
          <p:nvPr/>
        </p:nvSpPr>
        <p:spPr bwMode="auto">
          <a:xfrm>
            <a:off x="3810000" y="3200400"/>
            <a:ext cx="1371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08556" name="Oval 12"/>
          <p:cNvSpPr>
            <a:spLocks noChangeArrowheads="1"/>
          </p:cNvSpPr>
          <p:nvPr/>
        </p:nvSpPr>
        <p:spPr bwMode="auto">
          <a:xfrm>
            <a:off x="3886200" y="1981200"/>
            <a:ext cx="5334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-7.40741E-6 C 0.00972 0.04884 0.01944 0.09768 0.04757 0.13958 C 0.07569 0.18148 0.171 0.20416 0.16909 0.25069 C 0.16718 0.29722 0.10139 0.3581 0.03576 0.41898 " pathEditMode="relative" ptsTypes="aaaA">
                                      <p:cBhvr>
                                        <p:cTn id="6" dur="2000" fill="hold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DARKROOM ENTRANCE:</a:t>
            </a:r>
            <a:br>
              <a:rPr lang="en-US" sz="4000"/>
            </a:br>
            <a:r>
              <a:rPr lang="en-US" sz="4000"/>
              <a:t>DOUBLE DOOR</a:t>
            </a: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1524000" y="1981200"/>
            <a:ext cx="6400800" cy="434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1524000" y="1981200"/>
            <a:ext cx="29718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1447800" y="2438400"/>
            <a:ext cx="1524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4419600" y="2362200"/>
            <a:ext cx="1524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10601" name="Line 9"/>
          <p:cNvSpPr>
            <a:spLocks noChangeShapeType="1"/>
          </p:cNvSpPr>
          <p:nvPr/>
        </p:nvSpPr>
        <p:spPr bwMode="auto">
          <a:xfrm flipV="1">
            <a:off x="1600200" y="28194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10602" name="Line 10"/>
          <p:cNvSpPr>
            <a:spLocks noChangeShapeType="1"/>
          </p:cNvSpPr>
          <p:nvPr/>
        </p:nvSpPr>
        <p:spPr bwMode="auto">
          <a:xfrm flipH="1">
            <a:off x="3733800" y="23622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10603" name="Oval 11"/>
          <p:cNvSpPr>
            <a:spLocks noChangeArrowheads="1"/>
          </p:cNvSpPr>
          <p:nvPr/>
        </p:nvSpPr>
        <p:spPr bwMode="auto">
          <a:xfrm>
            <a:off x="457200" y="11430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C -0.01059 0.10625 -0.02101 0.21273 0.00243 0.23496 C 0.02587 0.25718 0.09462 0.14815 0.14063 0.13333 C 0.18663 0.11852 0.25677 0.11968 0.27865 0.14607 C 0.30052 0.17246 0.23611 0.29051 0.27153 0.29213 C 0.30677 0.29375 0.42917 0.13912 0.49063 0.15556 C 0.55208 0.17199 0.65486 0.3169 0.64063 0.39051 C 0.62639 0.46412 0.44375 0.5625 0.40486 0.59699 " pathEditMode="relative" ptsTypes="aaaaaaaA">
                                      <p:cBhvr>
                                        <p:cTn id="6" dur="50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DARKROOM ENTRANCE:</a:t>
            </a:r>
            <a:br>
              <a:rPr lang="en-US" sz="4000"/>
            </a:br>
            <a:r>
              <a:rPr lang="en-US" sz="4000"/>
              <a:t>MAZE</a:t>
            </a:r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685800" y="2286000"/>
            <a:ext cx="7391400" cy="388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12646" name="Line 6"/>
          <p:cNvSpPr>
            <a:spLocks noChangeShapeType="1"/>
          </p:cNvSpPr>
          <p:nvPr/>
        </p:nvSpPr>
        <p:spPr bwMode="auto">
          <a:xfrm>
            <a:off x="685800" y="33528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12647" name="Line 7"/>
          <p:cNvSpPr>
            <a:spLocks noChangeShapeType="1"/>
          </p:cNvSpPr>
          <p:nvPr/>
        </p:nvSpPr>
        <p:spPr bwMode="auto">
          <a:xfrm>
            <a:off x="5791200" y="2286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12648" name="Line 8"/>
          <p:cNvSpPr>
            <a:spLocks noChangeShapeType="1"/>
          </p:cNvSpPr>
          <p:nvPr/>
        </p:nvSpPr>
        <p:spPr bwMode="auto">
          <a:xfrm flipH="1">
            <a:off x="3200400" y="43434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12649" name="Oval 9"/>
          <p:cNvSpPr>
            <a:spLocks noChangeArrowheads="1"/>
          </p:cNvSpPr>
          <p:nvPr/>
        </p:nvSpPr>
        <p:spPr bwMode="auto">
          <a:xfrm>
            <a:off x="304800" y="9906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C -0.05937 0.08588 -0.11875 0.17199 -0.02829 0.20949 C 0.06216 0.24699 0.47396 0.19491 0.54306 0.22546 C 0.61216 0.25602 0.44705 0.36713 0.38594 0.39352 C 0.32483 0.41991 0.21771 0.35185 0.17639 0.38403 C 0.13507 0.4162 0.06094 0.55278 0.13837 0.58727 C 0.21563 0.62176 0.4283 0.60602 0.6408 0.59051 " pathEditMode="relative" ptsTypes="aaaaaaA">
                                      <p:cBhvr>
                                        <p:cTn id="6" dur="50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4400" b="1" i="1" u="sng" dirty="0" smtClean="0"/>
              <a:t>Lay out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b="1" i="1" u="sng" dirty="0" smtClean="0"/>
              <a:t>purpose</a:t>
            </a:r>
            <a:r>
              <a:rPr lang="en-US" dirty="0" smtClean="0"/>
              <a:t>: 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maintain orderly flow of work</a:t>
            </a:r>
          </a:p>
          <a:p>
            <a:pPr>
              <a:buNone/>
            </a:pPr>
            <a:r>
              <a:rPr lang="en-US" dirty="0" smtClean="0"/>
              <a:t>            </a:t>
            </a:r>
          </a:p>
          <a:p>
            <a:r>
              <a:rPr lang="en-US" dirty="0" smtClean="0"/>
              <a:t> Left to right side.</a:t>
            </a:r>
          </a:p>
          <a:p>
            <a:endParaRPr lang="en-US" dirty="0" smtClean="0"/>
          </a:p>
          <a:p>
            <a:r>
              <a:rPr lang="en-US" dirty="0" smtClean="0"/>
              <a:t> Enough space between dry and wet sections to avoid splashing or maintain partition .</a:t>
            </a:r>
            <a:endParaRPr lang="en-IN" dirty="0"/>
          </a:p>
        </p:txBody>
      </p:sp>
      <p:pic>
        <p:nvPicPr>
          <p:cNvPr id="4" name="Picture 3" descr="IMG_19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495300"/>
            <a:ext cx="370840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810</TotalTime>
  <Words>1266</Words>
  <Application>Microsoft Office PowerPoint</Application>
  <PresentationFormat>On-screen Show (4:3)</PresentationFormat>
  <Paragraphs>297</Paragraphs>
  <Slides>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Opulent</vt:lpstr>
      <vt:lpstr>RADIOGRAPHIC PROCESSING</vt:lpstr>
      <vt:lpstr>Slide 2</vt:lpstr>
      <vt:lpstr>Slide 3</vt:lpstr>
      <vt:lpstr>Slide 4</vt:lpstr>
      <vt:lpstr>DARKROOM ENTRANCE: REVOLVING DOOR</vt:lpstr>
      <vt:lpstr>DARKROOM ENTRANCE: SINGLE DOOR</vt:lpstr>
      <vt:lpstr>DARKROOM ENTRANCE: DOUBLE DOOR</vt:lpstr>
      <vt:lpstr>DARKROOM ENTRANCE: MAZE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AUTOMATIC FILM PROCESSING  introduced in late 1950’s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             References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saaniu</dc:creator>
  <cp:lastModifiedBy>saaniu</cp:lastModifiedBy>
  <cp:revision>212</cp:revision>
  <dcterms:created xsi:type="dcterms:W3CDTF">2006-08-16T00:00:00Z</dcterms:created>
  <dcterms:modified xsi:type="dcterms:W3CDTF">2010-09-20T10:12:57Z</dcterms:modified>
</cp:coreProperties>
</file>